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Questrial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9A3C34-AB93-4A09-A3CF-4B0038D9D0FE}">
  <a:tblStyle styleId="{959A3C34-AB93-4A09-A3CF-4B0038D9D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EB8EEDA-21D3-4991-9BE3-9A319E1F744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Questrial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eba3cd54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4eba3cd545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eba3cd54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4eba3cd545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eba3cd545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4eba3cd545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eba3cd54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4eba3cd545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Base octogonale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Point important pour notre mandat : séparation de la codeuse et de la motricité. (Contact ponctuel, excentré)</a:t>
            </a:r>
            <a:endParaRPr/>
          </a:p>
        </p:txBody>
      </p:sp>
      <p:sp>
        <p:nvSpPr>
          <p:cNvPr id="739" name="Google Shape;7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eba3cd545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Maxime</a:t>
            </a:r>
            <a:endParaRPr/>
          </a:p>
        </p:txBody>
      </p:sp>
      <p:sp>
        <p:nvSpPr>
          <p:cNvPr id="778" name="Google Shape;778;g4eba3cd545_2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eba3cd545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</a:t>
            </a:r>
            <a:r>
              <a:rPr lang="fr-FR"/>
              <a:t>éformation -&gt; forme plus fine déformable. Pièce en métal?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Glissière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hyperstatisme explain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Rappel adapté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4eba3cd545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eba3cd545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4eba3cd545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4eba3cd545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4eba3cd545_4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eba3cd545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4eba3cd545_4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c7996a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4cc7996a5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cc7996a5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4cc7996a54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cc7996a5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4cc7996a54_1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cc7996a5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4cc7996a54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eba3cd54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Priorit</a:t>
            </a:r>
            <a:r>
              <a:rPr lang="fr-FR"/>
              <a:t>é aux résultats directs :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Ancien moteur et carte, roule mais pas asservis, problème de montage -&gt; amélioration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Futur : coque et étage pour les modules futurs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g4eba3cd545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450a1ea7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450a1ea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4eba3cd5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4eba3cd54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4eba3cd5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4eba3cd545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4eba3cd5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schéma avec convention normale, 5V en haut “up”</a:t>
            </a:r>
            <a:endParaRPr/>
          </a:p>
        </p:txBody>
      </p:sp>
      <p:sp>
        <p:nvSpPr>
          <p:cNvPr id="1269" name="Google Shape;1269;g4eba3cd54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4eba3cd54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4eba3cd5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4eba3cd545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4eba3cd54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eba3cd54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4eba3cd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eba3cd54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4eba3cd545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eba3cd54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4eba3cd545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1141413" y="609600"/>
            <a:ext cx="59346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12"/>
          <p:cNvSpPr/>
          <p:nvPr>
            <p:ph idx="2" type="pic"/>
          </p:nvPr>
        </p:nvSpPr>
        <p:spPr>
          <a:xfrm>
            <a:off x="7380721" y="609601"/>
            <a:ext cx="3666600" cy="51816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" type="body"/>
          </p:nvPr>
        </p:nvSpPr>
        <p:spPr>
          <a:xfrm>
            <a:off x="1141410" y="2249486"/>
            <a:ext cx="5934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title"/>
          </p:nvPr>
        </p:nvSpPr>
        <p:spPr>
          <a:xfrm>
            <a:off x="1141410" y="4304664"/>
            <a:ext cx="99123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13"/>
          <p:cNvSpPr/>
          <p:nvPr>
            <p:ph idx="2" type="pic"/>
          </p:nvPr>
        </p:nvSpPr>
        <p:spPr>
          <a:xfrm>
            <a:off x="1141411" y="606426"/>
            <a:ext cx="9912300" cy="3299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" type="body"/>
          </p:nvPr>
        </p:nvSpPr>
        <p:spPr>
          <a:xfrm>
            <a:off x="1141364" y="5124020"/>
            <a:ext cx="99108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141456" y="609600"/>
            <a:ext cx="990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141410" y="4419599"/>
            <a:ext cx="990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446212" y="609599"/>
            <a:ext cx="93027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20644" y="3365557"/>
            <a:ext cx="875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141411" y="4309919"/>
            <a:ext cx="99060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903512" y="73239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0537370" y="276497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141410" y="2134041"/>
            <a:ext cx="9906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141364" y="4657655"/>
            <a:ext cx="99045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9" name="Google Shape;299;p16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0" name="Google Shape;300;p1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141410" y="2674463"/>
            <a:ext cx="319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127918" y="3360263"/>
            <a:ext cx="3208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3" type="body"/>
          </p:nvPr>
        </p:nvSpPr>
        <p:spPr>
          <a:xfrm>
            <a:off x="4514766" y="2677635"/>
            <a:ext cx="318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7" name="Google Shape;307;p17"/>
          <p:cNvSpPr txBox="1"/>
          <p:nvPr>
            <p:ph idx="4" type="body"/>
          </p:nvPr>
        </p:nvSpPr>
        <p:spPr>
          <a:xfrm>
            <a:off x="4504213" y="3363435"/>
            <a:ext cx="31959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8" name="Google Shape;308;p17"/>
          <p:cNvSpPr txBox="1"/>
          <p:nvPr>
            <p:ph idx="5" type="body"/>
          </p:nvPr>
        </p:nvSpPr>
        <p:spPr>
          <a:xfrm>
            <a:off x="7852442" y="2674463"/>
            <a:ext cx="319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9" name="Google Shape;309;p17"/>
          <p:cNvSpPr txBox="1"/>
          <p:nvPr>
            <p:ph idx="6" type="body"/>
          </p:nvPr>
        </p:nvSpPr>
        <p:spPr>
          <a:xfrm>
            <a:off x="7852442" y="3360263"/>
            <a:ext cx="31950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0" name="Google Shape;310;p17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1" name="Google Shape;311;p17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141413" y="4404596"/>
            <a:ext cx="3195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6" name="Google Shape;316;p18"/>
          <p:cNvSpPr/>
          <p:nvPr>
            <p:ph idx="2" type="pic"/>
          </p:nvPr>
        </p:nvSpPr>
        <p:spPr>
          <a:xfrm>
            <a:off x="1141413" y="2666998"/>
            <a:ext cx="31953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3" type="body"/>
          </p:nvPr>
        </p:nvSpPr>
        <p:spPr>
          <a:xfrm>
            <a:off x="1141413" y="4980858"/>
            <a:ext cx="31953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4" type="body"/>
          </p:nvPr>
        </p:nvSpPr>
        <p:spPr>
          <a:xfrm>
            <a:off x="4489053" y="4404596"/>
            <a:ext cx="320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9" name="Google Shape;319;p18"/>
          <p:cNvSpPr/>
          <p:nvPr>
            <p:ph idx="5" type="pic"/>
          </p:nvPr>
        </p:nvSpPr>
        <p:spPr>
          <a:xfrm>
            <a:off x="4489053" y="2666998"/>
            <a:ext cx="31989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0" name="Google Shape;320;p18"/>
          <p:cNvSpPr txBox="1"/>
          <p:nvPr>
            <p:ph idx="6" type="body"/>
          </p:nvPr>
        </p:nvSpPr>
        <p:spPr>
          <a:xfrm>
            <a:off x="4487593" y="4980857"/>
            <a:ext cx="3200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1" name="Google Shape;321;p18"/>
          <p:cNvSpPr txBox="1"/>
          <p:nvPr>
            <p:ph idx="7" type="body"/>
          </p:nvPr>
        </p:nvSpPr>
        <p:spPr>
          <a:xfrm>
            <a:off x="7852567" y="4404595"/>
            <a:ext cx="3190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8" type="pic"/>
          </p:nvPr>
        </p:nvSpPr>
        <p:spPr>
          <a:xfrm>
            <a:off x="7852442" y="2666998"/>
            <a:ext cx="31950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9" type="body"/>
          </p:nvPr>
        </p:nvSpPr>
        <p:spPr>
          <a:xfrm>
            <a:off x="7852442" y="4980854"/>
            <a:ext cx="31950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 rot="5400000">
            <a:off x="4323511" y="-932613"/>
            <a:ext cx="3541800" cy="9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 rot="5400000">
            <a:off x="7454161" y="2197949"/>
            <a:ext cx="51816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 rot="5400000">
            <a:off x="2424850" y="-673951"/>
            <a:ext cx="5181600" cy="7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6" name="Google Shape;336;p2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Google Shape;164;p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5" name="Google Shape;165;p4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Google Shape;166;p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68" name="Google Shape;168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5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170" name="Google Shape;170;p5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9" name="Google Shape;179;p5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0" name="Google Shape;180;p5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3" name="Google Shape;183;p5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5" name="Google Shape;185;p5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8" name="Google Shape;188;p5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1" name="Google Shape;191;p5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3" name="Google Shape;193;p5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5" name="Google Shape;195;p5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7" name="Google Shape;197;p5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2" name="Google Shape;202;p5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4" name="Google Shape;204;p5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5" name="Google Shape;205;p5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7" name="Google Shape;207;p5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9" name="Google Shape;209;p5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2" name="Google Shape;212;p5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4" name="Google Shape;214;p5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7" name="Google Shape;217;p5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8" name="Google Shape;218;p5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1" name="Google Shape;221;p5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3" name="Google Shape;223;p5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5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5" name="Google Shape;225;p5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Google Shape;226;p5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Google Shape;227;p5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Google Shape;228;p5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6"/>
          <p:cNvSpPr txBox="1"/>
          <p:nvPr>
            <p:ph idx="1" type="body"/>
          </p:nvPr>
        </p:nvSpPr>
        <p:spPr>
          <a:xfrm>
            <a:off x="1141411" y="4424362"/>
            <a:ext cx="9906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2" name="Google Shape;232;p6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3" name="Google Shape;233;p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4" name="Google Shape;234;p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7" name="Google Shape;237;p7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8" name="Google Shape;238;p7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9" name="Google Shape;239;p7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0" name="Google Shape;240;p7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1" name="Google Shape;241;p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1141411" y="619126"/>
            <a:ext cx="9906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4" name="Google Shape;244;p8"/>
          <p:cNvSpPr txBox="1"/>
          <p:nvPr>
            <p:ph idx="1" type="body"/>
          </p:nvPr>
        </p:nvSpPr>
        <p:spPr>
          <a:xfrm>
            <a:off x="1370019" y="2249486"/>
            <a:ext cx="4649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5" name="Google Shape;245;p8"/>
          <p:cNvSpPr txBox="1"/>
          <p:nvPr>
            <p:ph idx="2" type="body"/>
          </p:nvPr>
        </p:nvSpPr>
        <p:spPr>
          <a:xfrm>
            <a:off x="1141410" y="3073397"/>
            <a:ext cx="4878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6" name="Google Shape;246;p8"/>
          <p:cNvSpPr txBox="1"/>
          <p:nvPr>
            <p:ph idx="3" type="body"/>
          </p:nvPr>
        </p:nvSpPr>
        <p:spPr>
          <a:xfrm>
            <a:off x="6400808" y="2249485"/>
            <a:ext cx="4646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7" name="Google Shape;247;p8"/>
          <p:cNvSpPr txBox="1"/>
          <p:nvPr>
            <p:ph idx="4" type="body"/>
          </p:nvPr>
        </p:nvSpPr>
        <p:spPr>
          <a:xfrm>
            <a:off x="6172200" y="3073397"/>
            <a:ext cx="4875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8" name="Google Shape;248;p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9" name="Google Shape;249;p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3" name="Google Shape;253;p9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4" name="Google Shape;254;p9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8" name="Google Shape;258;p1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1146705" y="609601"/>
            <a:ext cx="38559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5156200" y="592666"/>
            <a:ext cx="58911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3" name="Google Shape;263;p11"/>
          <p:cNvSpPr txBox="1"/>
          <p:nvPr>
            <p:ph idx="2" type="body"/>
          </p:nvPr>
        </p:nvSpPr>
        <p:spPr>
          <a:xfrm>
            <a:off x="1146705" y="2249486"/>
            <a:ext cx="3855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4" name="Google Shape;264;p1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5" name="Google Shape;265;p11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6" name="Google Shape;266;p1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15" name="Google Shape;115;p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3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117" name="Google Shape;117;p3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2" name="Google Shape;122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4" name="Google Shape;124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5" name="Google Shape;125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8" name="Google Shape;128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" name="Google Shape;129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1" name="Google Shape;131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2" name="Google Shape;132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3" name="Google Shape;133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6" name="Google Shape;136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0" name="Google Shape;140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1" name="Google Shape;141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4" name="Google Shape;144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7" name="Google Shape;147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0" name="Google Shape;150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2" name="Google Shape;152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4" name="Google Shape;154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8" name="Google Shape;158;p3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9" name="Google Shape;159;p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3" y="-3747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46" name="Google Shape;346;p2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2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3" name="Google Shape;353;p2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2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6" name="Google Shape;356;p2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9" name="Google Shape;359;p2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1" name="Google Shape;361;p2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2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2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9" name="Google Shape;369;p2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1" name="Google Shape;371;p2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3" name="Google Shape;373;p2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2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p2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2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2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2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2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p2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p2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2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2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2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9" name="Google Shape;399;p2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1"/>
          <p:cNvSpPr txBox="1"/>
          <p:nvPr>
            <p:ph type="ctrTitle"/>
          </p:nvPr>
        </p:nvSpPr>
        <p:spPr>
          <a:xfrm>
            <a:off x="1617233" y="4539573"/>
            <a:ext cx="8957534" cy="1182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estrial"/>
              <a:buNone/>
            </a:pPr>
            <a:r>
              <a:rPr b="0" i="0" lang="fr-FR" sz="4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PROJET SCIENTIFIQUE COLLECTIF</a:t>
            </a:r>
            <a:endParaRPr/>
          </a:p>
        </p:txBody>
      </p:sp>
      <p:sp>
        <p:nvSpPr>
          <p:cNvPr id="401" name="Google Shape;401;p21"/>
          <p:cNvSpPr txBox="1"/>
          <p:nvPr>
            <p:ph idx="1" type="subTitle"/>
          </p:nvPr>
        </p:nvSpPr>
        <p:spPr>
          <a:xfrm>
            <a:off x="1911275" y="5722411"/>
            <a:ext cx="8369450" cy="48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Soutenance intermédiaire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666974" y="639965"/>
            <a:ext cx="10879991" cy="3598548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graphiques vectoriels&#10;&#10;Description générée avec un niveau de confiance élevé" id="403" name="Google Shape;4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22" y="951493"/>
            <a:ext cx="7532894" cy="297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606" name="Google Shape;606;p30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3) Le design control</a:t>
            </a:r>
            <a:endParaRPr/>
          </a:p>
        </p:txBody>
      </p:sp>
      <p:sp>
        <p:nvSpPr>
          <p:cNvPr id="607" name="Google Shape;607;p30"/>
          <p:cNvSpPr txBox="1"/>
          <p:nvPr/>
        </p:nvSpPr>
        <p:spPr>
          <a:xfrm>
            <a:off x="1146200" y="1531925"/>
            <a:ext cx="99012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TDR (technical detail review)</a:t>
            </a:r>
            <a:endParaRPr b="1" i="1"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Résoudre un problème et justifier le choix du matériel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08" name="Google Shape;608;p30"/>
          <p:cNvPicPr preferRelativeResize="0"/>
          <p:nvPr/>
        </p:nvPicPr>
        <p:blipFill rotWithShape="1">
          <a:blip r:embed="rId4">
            <a:alphaModFix/>
          </a:blip>
          <a:srcRect b="19278" l="30086" r="13613" t="24777"/>
          <a:stretch/>
        </p:blipFill>
        <p:spPr>
          <a:xfrm>
            <a:off x="2765550" y="2461850"/>
            <a:ext cx="6777699" cy="37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0"/>
          <p:cNvSpPr txBox="1"/>
          <p:nvPr/>
        </p:nvSpPr>
        <p:spPr>
          <a:xfrm>
            <a:off x="4811800" y="6367200"/>
            <a:ext cx="2334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Extrait TDR Batteries</a:t>
            </a:r>
            <a:endParaRPr sz="16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615" name="Google Shape;615;p31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3) Le design control</a:t>
            </a:r>
            <a:endParaRPr/>
          </a:p>
        </p:txBody>
      </p:sp>
      <p:sp>
        <p:nvSpPr>
          <p:cNvPr id="616" name="Google Shape;616;p31"/>
          <p:cNvSpPr txBox="1"/>
          <p:nvPr/>
        </p:nvSpPr>
        <p:spPr>
          <a:xfrm>
            <a:off x="1146200" y="1132275"/>
            <a:ext cx="99012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TP (test plan)</a:t>
            </a:r>
            <a:endParaRPr b="1" i="1"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façon dont on teste chacune des performances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aphicFrame>
        <p:nvGraphicFramePr>
          <p:cNvPr id="617" name="Google Shape;617;p31"/>
          <p:cNvGraphicFramePr/>
          <p:nvPr/>
        </p:nvGraphicFramePr>
        <p:xfrm>
          <a:off x="953300" y="226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{959A3C34-AB93-4A09-A3CF-4B0038D9D0FE}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10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Tested Requirement numbe</a:t>
                      </a:r>
                      <a:r>
                        <a:rPr b="1" i="1" lang="fr-FR">
                          <a:solidFill>
                            <a:srgbClr val="FFFFFF"/>
                          </a:solidFill>
                        </a:rPr>
                        <a:t>r</a:t>
                      </a:r>
                      <a:endParaRPr b="1" i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Requirement</a:t>
                      </a:r>
                      <a:endParaRPr b="1" i="1" sz="18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Action</a:t>
                      </a:r>
                      <a:endParaRPr b="1" i="1" sz="18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Expected outcome</a:t>
                      </a:r>
                      <a:endParaRPr b="1" i="1" sz="18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  <a:tr h="10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REQU 1</a:t>
                      </a:r>
                      <a:endParaRPr b="1" i="1" sz="18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The perimeter of the robot shall not exceed 1200mm at rest, and 1500mm when deployed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Wrap the robot with a paper and measure the perimeter of the robot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 &lt;= 1200mm at rest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 &lt;= 1500mm deployed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  <a:tr h="100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-FR" sz="18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REQU 4</a:t>
                      </a:r>
                      <a:endParaRPr b="1" i="1" sz="18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The height of the robot shall never exceed 350mm. However it shall be tolerated that the height of the emergency stop button reaches 375mm.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Measure the vertical distance between the ground and the top of the robot. Measure the vertical distance between the ground and the top of the button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Height &lt;= 350mm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Height with button &lt;= 375mm</a:t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3" name="Google Shape;623;p32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24" name="Google Shape;624;p32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25" name="Google Shape;625;p3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29" name="Google Shape;629;p3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1" name="Google Shape;631;p3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2" name="Google Shape;632;p3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5" name="Google Shape;635;p3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6" name="Google Shape;636;p3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37" name="Google Shape;637;p3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8" name="Google Shape;638;p3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9" name="Google Shape;639;p3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0" name="Google Shape;640;p3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3" name="Google Shape;643;p3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5" name="Google Shape;645;p3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7" name="Google Shape;647;p3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8" name="Google Shape;648;p3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51" name="Google Shape;651;p3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3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653" name="Google Shape;653;p32"/>
          <p:cNvSpPr txBox="1"/>
          <p:nvPr>
            <p:ph type="title"/>
          </p:nvPr>
        </p:nvSpPr>
        <p:spPr>
          <a:xfrm>
            <a:off x="439125" y="2636950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</a:t>
            </a:r>
            <a:r>
              <a:rPr lang="fr-FR" sz="3200"/>
              <a:t>Dimensionnement</a:t>
            </a:r>
            <a:endParaRPr/>
          </a:p>
        </p:txBody>
      </p:sp>
      <p:sp>
        <p:nvSpPr>
          <p:cNvPr id="654" name="Google Shape;654;p32"/>
          <p:cNvSpPr txBox="1"/>
          <p:nvPr/>
        </p:nvSpPr>
        <p:spPr>
          <a:xfrm>
            <a:off x="5047150" y="544575"/>
            <a:ext cx="6348000" cy="53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Bien dimensionner ses composants est primordial pour pouvoir avancer dans la bonne direction.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Estimer des performances requises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Trouver les composants adaptés pour les respecter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60" name="Google Shape;660;p33"/>
          <p:cNvSpPr txBox="1"/>
          <p:nvPr>
            <p:ph type="title"/>
          </p:nvPr>
        </p:nvSpPr>
        <p:spPr>
          <a:xfrm>
            <a:off x="509850" y="11859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Moteurs</a:t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4625109" y="-2587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62" name="Google Shape;662;p33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663" name="Google Shape;663;p33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67" name="Google Shape;667;p3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69" name="Google Shape;669;p3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0" name="Google Shape;670;p3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3" name="Google Shape;673;p3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4" name="Google Shape;674;p3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5" name="Google Shape;675;p3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6" name="Google Shape;676;p3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7" name="Google Shape;677;p3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8" name="Google Shape;678;p3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1" name="Google Shape;681;p3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3" name="Google Shape;683;p3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5" name="Google Shape;685;p3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6" name="Google Shape;686;p3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9" name="Google Shape;689;p3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3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691" name="Google Shape;691;p33"/>
          <p:cNvSpPr txBox="1"/>
          <p:nvPr>
            <p:ph type="title"/>
          </p:nvPr>
        </p:nvSpPr>
        <p:spPr>
          <a:xfrm>
            <a:off x="401500" y="-8357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sp>
        <p:nvSpPr>
          <p:cNvPr id="692" name="Google Shape;692;p33"/>
          <p:cNvSpPr txBox="1"/>
          <p:nvPr/>
        </p:nvSpPr>
        <p:spPr>
          <a:xfrm>
            <a:off x="5047150" y="544575"/>
            <a:ext cx="6348000" cy="5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Cahier des charges :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○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vitesse de pointe de 1m/s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○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distance de freinage de 10 cm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Quel couple est nécessaire pour le moteur ?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Pour une roue de rayon R, un bilan des actions mécaniques extérieures conduit au résultat suivant :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Pour la rotation, en prenant R =6cm on a 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3" name="Google Shape;693;p33"/>
          <p:cNvSpPr txBox="1"/>
          <p:nvPr/>
        </p:nvSpPr>
        <p:spPr>
          <a:xfrm>
            <a:off x="5614200" y="3607525"/>
            <a:ext cx="96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Soit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94" name="Google Shape;6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625" y="4260799"/>
            <a:ext cx="3849900" cy="121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584" y="2805700"/>
            <a:ext cx="2239129" cy="10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243" y="5980322"/>
            <a:ext cx="3978386" cy="4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2" name="Google Shape;702;p34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Moteurs</a:t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04" name="Google Shape;704;p34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705" name="Google Shape;705;p34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9" name="Google Shape;709;p3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1" name="Google Shape;711;p3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2" name="Google Shape;712;p3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5" name="Google Shape;715;p3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6" name="Google Shape;716;p3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7" name="Google Shape;717;p3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8" name="Google Shape;718;p3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9" name="Google Shape;719;p3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0" name="Google Shape;720;p3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3" name="Google Shape;723;p3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5" name="Google Shape;725;p3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7" name="Google Shape;727;p3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8" name="Google Shape;728;p3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31" name="Google Shape;731;p3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3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733" name="Google Shape;733;p34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sp>
        <p:nvSpPr>
          <p:cNvPr id="734" name="Google Shape;734;p34"/>
          <p:cNvSpPr txBox="1"/>
          <p:nvPr/>
        </p:nvSpPr>
        <p:spPr>
          <a:xfrm>
            <a:off x="5047150" y="544575"/>
            <a:ext cx="6348000" cy="5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fr-FR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Choix de brushed motors car plus facile d’emploi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fr-FR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Tension de 12V car plus facile d’emploi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fr-FR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Puissance maximale possible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fr-FR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 cherche à maximiser le couple avec pour contrainte la vitesse de 1m/s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aphicFrame>
        <p:nvGraphicFramePr>
          <p:cNvPr id="735" name="Google Shape;735;p34"/>
          <p:cNvGraphicFramePr/>
          <p:nvPr/>
        </p:nvGraphicFramePr>
        <p:xfrm>
          <a:off x="5047150" y="215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{AEB8EEDA-21D3-4991-9BE3-9A319E1F7447}</a:tableStyleId>
              </a:tblPr>
              <a:tblGrid>
                <a:gridCol w="2971050"/>
                <a:gridCol w="1066150"/>
                <a:gridCol w="1571575"/>
              </a:tblGrid>
              <a:tr h="819550">
                <a:tc>
                  <a:txBody>
                    <a:bodyPr/>
                    <a:lstStyle/>
                    <a:p>
                      <a:pPr indent="0" lvl="0" marL="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FFFF"/>
                          </a:solidFill>
                        </a:rPr>
                        <a:t>Vitesse de rotation du moteur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6002,415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rpm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819550">
                <a:tc>
                  <a:txBody>
                    <a:bodyPr/>
                    <a:lstStyle/>
                    <a:p>
                      <a:pPr indent="0" lvl="0" marL="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Nominale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10700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rpm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819550">
                <a:tc>
                  <a:txBody>
                    <a:bodyPr/>
                    <a:lstStyle/>
                    <a:p>
                      <a:pPr indent="0" lvl="0" marL="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FFFF"/>
                          </a:solidFill>
                        </a:rPr>
                        <a:t>Couple en amont du réducteur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1,12E-02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N.m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819550">
                <a:tc>
                  <a:txBody>
                    <a:bodyPr/>
                    <a:lstStyle/>
                    <a:p>
                      <a:pPr indent="0" lvl="0" marL="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Nominal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1,46E-02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N.m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819550">
                <a:tc>
                  <a:txBody>
                    <a:bodyPr/>
                    <a:lstStyle/>
                    <a:p>
                      <a:pPr indent="0" lvl="0" marL="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FFFF"/>
                          </a:solidFill>
                        </a:rPr>
                        <a:t>Puissance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6,72E+01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/>
                        <a:t>W</a:t>
                      </a:r>
                      <a:endParaRPr b="1"/>
                    </a:p>
                  </a:txBody>
                  <a:tcPr marT="91425" marB="91425" marR="44450" marL="44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36" name="Google Shape;736;p34"/>
          <p:cNvSpPr txBox="1"/>
          <p:nvPr/>
        </p:nvSpPr>
        <p:spPr>
          <a:xfrm>
            <a:off x="6610175" y="2552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 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2" name="Google Shape;742;p35"/>
          <p:cNvSpPr txBox="1"/>
          <p:nvPr>
            <p:ph type="title"/>
          </p:nvPr>
        </p:nvSpPr>
        <p:spPr>
          <a:xfrm>
            <a:off x="304398" y="1093775"/>
            <a:ext cx="3774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lang="fr-FR" sz="3300"/>
              <a:t>Architecture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44" name="Google Shape;744;p35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45" name="Google Shape;745;p3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49" name="Google Shape;749;p3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1" name="Google Shape;751;p3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2" name="Google Shape;752;p3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5" name="Google Shape;755;p3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6" name="Google Shape;756;p3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7" name="Google Shape;757;p3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8" name="Google Shape;758;p3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9" name="Google Shape;759;p3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0" name="Google Shape;760;p3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3" name="Google Shape;763;p3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5" name="Google Shape;765;p3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7" name="Google Shape;767;p3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8" name="Google Shape;768;p3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1" name="Google Shape;771;p3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3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773" name="Google Shape;773;p35"/>
          <p:cNvSpPr txBox="1"/>
          <p:nvPr>
            <p:ph type="title"/>
          </p:nvPr>
        </p:nvSpPr>
        <p:spPr>
          <a:xfrm>
            <a:off x="-14300" y="111400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/>
              <a:t>4) </a:t>
            </a:r>
            <a:r>
              <a:rPr lang="fr-FR"/>
              <a:t>Dimensionnement</a:t>
            </a:r>
            <a:endParaRPr/>
          </a:p>
        </p:txBody>
      </p:sp>
      <p:pic>
        <p:nvPicPr>
          <p:cNvPr id="774" name="Google Shape;7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174" y="328550"/>
            <a:ext cx="6866725" cy="28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736" y="3519411"/>
            <a:ext cx="4283225" cy="27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"/>
          <p:cNvSpPr/>
          <p:nvPr/>
        </p:nvSpPr>
        <p:spPr>
          <a:xfrm>
            <a:off x="0" y="-480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1" name="Google Shape;781;p36"/>
          <p:cNvSpPr txBox="1"/>
          <p:nvPr>
            <p:ph type="title"/>
          </p:nvPr>
        </p:nvSpPr>
        <p:spPr>
          <a:xfrm>
            <a:off x="304398" y="1093775"/>
            <a:ext cx="3774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lang="fr-FR" sz="3300"/>
              <a:t>Architecture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2" name="Google Shape;782;p36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83" name="Google Shape;783;p36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784" name="Google Shape;784;p36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8" name="Google Shape;788;p36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0" name="Google Shape;790;p36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1" name="Google Shape;791;p36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4" name="Google Shape;794;p36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5" name="Google Shape;795;p3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96" name="Google Shape;796;p36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7" name="Google Shape;797;p36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8" name="Google Shape;798;p36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9" name="Google Shape;799;p36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2" name="Google Shape;802;p36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4" name="Google Shape;804;p36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6" name="Google Shape;806;p36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7" name="Google Shape;807;p36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10" name="Google Shape;810;p36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3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812" name="Google Shape;812;p36"/>
          <p:cNvSpPr txBox="1"/>
          <p:nvPr>
            <p:ph type="title"/>
          </p:nvPr>
        </p:nvSpPr>
        <p:spPr>
          <a:xfrm>
            <a:off x="-14300" y="111400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/>
              <a:t>4) Dimensionnement</a:t>
            </a:r>
            <a:endParaRPr/>
          </a:p>
        </p:txBody>
      </p:sp>
      <p:pic>
        <p:nvPicPr>
          <p:cNvPr id="813" name="Google Shape;813;p36"/>
          <p:cNvPicPr preferRelativeResize="0"/>
          <p:nvPr/>
        </p:nvPicPr>
        <p:blipFill rotWithShape="1">
          <a:blip r:embed="rId3">
            <a:alphaModFix/>
          </a:blip>
          <a:srcRect b="18057" l="26170" r="24319" t="21610"/>
          <a:stretch/>
        </p:blipFill>
        <p:spPr>
          <a:xfrm>
            <a:off x="7915500" y="285075"/>
            <a:ext cx="3774600" cy="258729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6"/>
          <p:cNvSpPr txBox="1"/>
          <p:nvPr/>
        </p:nvSpPr>
        <p:spPr>
          <a:xfrm>
            <a:off x="1025625" y="4517600"/>
            <a:ext cx="3405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Bride des codeuses</a:t>
            </a:r>
            <a:endParaRPr i="1"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5" name="Google Shape;815;p36"/>
          <p:cNvSpPr txBox="1"/>
          <p:nvPr/>
        </p:nvSpPr>
        <p:spPr>
          <a:xfrm>
            <a:off x="5606775" y="5787750"/>
            <a:ext cx="912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816" name="Google Shape;816;p36"/>
          <p:cNvPicPr preferRelativeResize="0"/>
          <p:nvPr/>
        </p:nvPicPr>
        <p:blipFill rotWithShape="1">
          <a:blip r:embed="rId4">
            <a:alphaModFix/>
          </a:blip>
          <a:srcRect b="5550" l="22130" r="0" t="15944"/>
          <a:stretch/>
        </p:blipFill>
        <p:spPr>
          <a:xfrm>
            <a:off x="4941575" y="3326025"/>
            <a:ext cx="4189105" cy="3167672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6"/>
          <p:cNvSpPr txBox="1"/>
          <p:nvPr/>
        </p:nvSpPr>
        <p:spPr>
          <a:xfrm>
            <a:off x="4941575" y="1248950"/>
            <a:ext cx="3405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●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Design 3D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8" name="Google Shape;818;p36"/>
          <p:cNvSpPr txBox="1"/>
          <p:nvPr/>
        </p:nvSpPr>
        <p:spPr>
          <a:xfrm>
            <a:off x="9432450" y="4112700"/>
            <a:ext cx="3405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●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Impression 3D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7"/>
          <p:cNvSpPr/>
          <p:nvPr/>
        </p:nvSpPr>
        <p:spPr>
          <a:xfrm>
            <a:off x="0" y="-480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4" name="Google Shape;824;p37"/>
          <p:cNvSpPr txBox="1"/>
          <p:nvPr>
            <p:ph type="title"/>
          </p:nvPr>
        </p:nvSpPr>
        <p:spPr>
          <a:xfrm>
            <a:off x="304398" y="1093775"/>
            <a:ext cx="3774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lang="fr-FR" sz="3300"/>
              <a:t>Architecture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826" name="Google Shape;826;p37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827" name="Google Shape;827;p37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1" name="Google Shape;831;p37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3" name="Google Shape;833;p37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4" name="Google Shape;834;p37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7" name="Google Shape;837;p37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8" name="Google Shape;838;p3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39" name="Google Shape;839;p37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0" name="Google Shape;840;p37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1" name="Google Shape;841;p37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2" name="Google Shape;842;p37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5" name="Google Shape;845;p37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7" name="Google Shape;847;p37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9" name="Google Shape;849;p37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50" name="Google Shape;850;p37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53" name="Google Shape;853;p37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3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855" name="Google Shape;855;p37"/>
          <p:cNvSpPr txBox="1"/>
          <p:nvPr>
            <p:ph type="title"/>
          </p:nvPr>
        </p:nvSpPr>
        <p:spPr>
          <a:xfrm>
            <a:off x="-14300" y="111400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/>
              <a:t>4) Dimensionnement</a:t>
            </a:r>
            <a:endParaRPr/>
          </a:p>
        </p:txBody>
      </p:sp>
      <p:sp>
        <p:nvSpPr>
          <p:cNvPr id="856" name="Google Shape;856;p37"/>
          <p:cNvSpPr txBox="1"/>
          <p:nvPr/>
        </p:nvSpPr>
        <p:spPr>
          <a:xfrm>
            <a:off x="1025625" y="4517600"/>
            <a:ext cx="3405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Bride des codeuses</a:t>
            </a:r>
            <a:endParaRPr i="1"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7" name="Google Shape;857;p37"/>
          <p:cNvSpPr txBox="1"/>
          <p:nvPr/>
        </p:nvSpPr>
        <p:spPr>
          <a:xfrm>
            <a:off x="5606775" y="5787750"/>
            <a:ext cx="912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8" name="Google Shape;858;p37"/>
          <p:cNvSpPr txBox="1"/>
          <p:nvPr/>
        </p:nvSpPr>
        <p:spPr>
          <a:xfrm>
            <a:off x="4905175" y="1376325"/>
            <a:ext cx="71655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●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Evolution de la pièce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○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Déformation suffisante ?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○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Glissière ?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○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Hyperstatisme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Char char="○"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Rappel : élastique ?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4" name="Google Shape;864;p38"/>
          <p:cNvSpPr txBox="1"/>
          <p:nvPr>
            <p:ph type="title"/>
          </p:nvPr>
        </p:nvSpPr>
        <p:spPr>
          <a:xfrm>
            <a:off x="304398" y="1093775"/>
            <a:ext cx="3774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lang="fr-FR" sz="3300"/>
              <a:t>Architecture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4423475" y="0"/>
            <a:ext cx="77685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866" name="Google Shape;866;p38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867" name="Google Shape;867;p3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1" name="Google Shape;871;p3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3" name="Google Shape;873;p3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4" name="Google Shape;874;p3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77" name="Google Shape;877;p3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8" name="Google Shape;878;p3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79" name="Google Shape;879;p3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0" name="Google Shape;880;p3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1" name="Google Shape;881;p3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2" name="Google Shape;882;p3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5" name="Google Shape;885;p3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7" name="Google Shape;887;p3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89" name="Google Shape;889;p3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90" name="Google Shape;890;p3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93" name="Google Shape;893;p3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3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895" name="Google Shape;895;p38"/>
          <p:cNvSpPr txBox="1"/>
          <p:nvPr>
            <p:ph type="title"/>
          </p:nvPr>
        </p:nvSpPr>
        <p:spPr>
          <a:xfrm>
            <a:off x="-14300" y="111400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/>
              <a:t>4) Dimensionnement</a:t>
            </a:r>
            <a:endParaRPr/>
          </a:p>
        </p:txBody>
      </p:sp>
      <p:sp>
        <p:nvSpPr>
          <p:cNvPr id="896" name="Google Shape;896;p38"/>
          <p:cNvSpPr txBox="1"/>
          <p:nvPr/>
        </p:nvSpPr>
        <p:spPr>
          <a:xfrm>
            <a:off x="4777925" y="235200"/>
            <a:ext cx="6858000" cy="6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</a:rPr>
              <a:t>Pour une rotation de θ du robot, α l’angle de rotation de la roue codeuse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</a:rPr>
              <a:t>Originellement pour un déplacement surévalué de coupe de robotique erreur de moins de 5 cm 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-FR" sz="1800">
                <a:solidFill>
                  <a:srgbClr val="FFFFFF"/>
                </a:solidFill>
              </a:rPr>
              <a:t>codeuse de 3 cm : 1/1000ème</a:t>
            </a:r>
            <a:endParaRPr sz="1800"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-FR" sz="1800">
                <a:solidFill>
                  <a:srgbClr val="FFFFFF"/>
                </a:solidFill>
              </a:rPr>
              <a:t>codeuse de 5 cm  : 1/1700ème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97" name="Google Shape;897;p38"/>
          <p:cNvPicPr preferRelativeResize="0"/>
          <p:nvPr/>
        </p:nvPicPr>
        <p:blipFill rotWithShape="1">
          <a:blip r:embed="rId3">
            <a:alphaModFix/>
          </a:blip>
          <a:srcRect b="24256" l="7228" r="28967" t="59180"/>
          <a:stretch/>
        </p:blipFill>
        <p:spPr>
          <a:xfrm>
            <a:off x="4423475" y="1170100"/>
            <a:ext cx="7768502" cy="113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3" name="Google Shape;903;p39"/>
          <p:cNvSpPr txBox="1"/>
          <p:nvPr>
            <p:ph type="title"/>
          </p:nvPr>
        </p:nvSpPr>
        <p:spPr>
          <a:xfrm>
            <a:off x="0" y="1093775"/>
            <a:ext cx="46251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ASSERVISSEMENT</a:t>
            </a: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5" name="Google Shape;905;p39"/>
          <p:cNvSpPr txBox="1"/>
          <p:nvPr>
            <p:ph idx="1" type="body"/>
          </p:nvPr>
        </p:nvSpPr>
        <p:spPr>
          <a:xfrm>
            <a:off x="4696200" y="263000"/>
            <a:ext cx="7170300" cy="6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Calcul du déplacement à partir des données transmises par les encodeurs : Utilisation du CIR</a:t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Calcul du déplacement dans un référentiel lié au robot, puis dans le référentiel lié à la table</a:t>
            </a:r>
            <a:endParaRPr/>
          </a:p>
        </p:txBody>
      </p:sp>
      <p:grpSp>
        <p:nvGrpSpPr>
          <p:cNvPr id="906" name="Google Shape;906;p39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907" name="Google Shape;907;p39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1" name="Google Shape;911;p39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3" name="Google Shape;913;p39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4" name="Google Shape;914;p39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17" name="Google Shape;917;p39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8" name="Google Shape;918;p3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19" name="Google Shape;919;p39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0" name="Google Shape;920;p39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1" name="Google Shape;921;p39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2" name="Google Shape;922;p39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5" name="Google Shape;925;p39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7" name="Google Shape;927;p39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29" name="Google Shape;929;p39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30" name="Google Shape;930;p39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33" name="Google Shape;933;p39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39"/>
          <p:cNvSpPr txBox="1"/>
          <p:nvPr>
            <p:ph idx="12" type="sldNum"/>
          </p:nvPr>
        </p:nvSpPr>
        <p:spPr>
          <a:xfrm>
            <a:off x="11375546" y="63391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pic>
        <p:nvPicPr>
          <p:cNvPr id="935" name="Google Shape;9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488" y="1286173"/>
            <a:ext cx="6778099" cy="412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10" name="Google Shape;410;p22"/>
            <p:cNvSpPr/>
            <p:nvPr/>
          </p:nvSpPr>
          <p:spPr>
            <a:xfrm flipH="1" rot="10800000">
              <a:off x="285221" y="0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1" name="Google Shape;411;p22"/>
            <p:cNvSpPr/>
            <p:nvPr/>
          </p:nvSpPr>
          <p:spPr>
            <a:xfrm flipH="1" rot="10800000">
              <a:off x="526521" y="1141413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 flipH="1" rot="10800000">
              <a:off x="389996" y="1792288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 flipH="1" rot="10800000">
              <a:off x="194733" y="0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4" name="Google Shape;414;p22"/>
            <p:cNvSpPr/>
            <p:nvPr/>
          </p:nvSpPr>
          <p:spPr>
            <a:xfrm flipH="1" rot="10800000">
              <a:off x="602721" y="24288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 flipH="1" rot="10800000">
              <a:off x="693208" y="0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417" name="Google Shape;417;p22"/>
            <p:cNvSpPr/>
            <p:nvPr/>
          </p:nvSpPr>
          <p:spPr>
            <a:xfrm>
              <a:off x="11467041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8" name="Google Shape;418;p22"/>
            <p:cNvSpPr/>
            <p:nvPr/>
          </p:nvSpPr>
          <p:spPr>
            <a:xfrm>
              <a:off x="11347978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11614678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1694053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1" name="Google Shape;421;p22"/>
          <p:cNvGrpSpPr/>
          <p:nvPr/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422" name="Google Shape;422;p22"/>
            <p:cNvSpPr/>
            <p:nvPr/>
          </p:nvSpPr>
          <p:spPr>
            <a:xfrm flipH="1" rot="10800000">
              <a:off x="237596" y="6335713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3" name="Google Shape;423;p22"/>
            <p:cNvSpPr/>
            <p:nvPr/>
          </p:nvSpPr>
          <p:spPr>
            <a:xfrm flipH="1" rot="10800000">
              <a:off x="118533" y="622141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flipH="1" rot="10800000">
              <a:off x="385233" y="5118101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flipH="1" rot="10800000">
              <a:off x="464608" y="5299075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6" name="Google Shape;426;p22"/>
          <p:cNvGrpSpPr/>
          <p:nvPr/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427" name="Google Shape;427;p22"/>
            <p:cNvSpPr/>
            <p:nvPr/>
          </p:nvSpPr>
          <p:spPr>
            <a:xfrm>
              <a:off x="11514666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8" name="Google Shape;428;p22"/>
            <p:cNvSpPr/>
            <p:nvPr/>
          </p:nvSpPr>
          <p:spPr>
            <a:xfrm>
              <a:off x="11755966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11619441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11424178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31" name="Google Shape;431;p22"/>
            <p:cNvSpPr/>
            <p:nvPr/>
          </p:nvSpPr>
          <p:spPr>
            <a:xfrm>
              <a:off x="11832166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33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922867" y="766234"/>
            <a:ext cx="10346266" cy="5325532"/>
          </a:xfrm>
          <a:prstGeom prst="round2DiagRect">
            <a:avLst>
              <a:gd fmla="val 4147" name="adj1"/>
              <a:gd fmla="val 0" name="adj2"/>
            </a:avLst>
          </a:prstGeom>
          <a:solidFill>
            <a:srgbClr val="092338">
              <a:alpha val="80000"/>
            </a:srgbClr>
          </a:solidFill>
          <a:ln cap="sq" cmpd="sng" w="19050">
            <a:solidFill>
              <a:schemeClr val="lt1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1577445" y="1168078"/>
            <a:ext cx="904821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GROUPE MEC 11</a:t>
            </a:r>
            <a:endParaRPr/>
          </a:p>
        </p:txBody>
      </p:sp>
      <p:sp>
        <p:nvSpPr>
          <p:cNvPr id="436" name="Google Shape;436;p22"/>
          <p:cNvSpPr txBox="1"/>
          <p:nvPr>
            <p:ph idx="1" type="body"/>
          </p:nvPr>
        </p:nvSpPr>
        <p:spPr>
          <a:xfrm>
            <a:off x="1577446" y="2413001"/>
            <a:ext cx="9048218" cy="303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AGIER Julien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COLSON Rapha</a:t>
            </a:r>
            <a:r>
              <a:rPr b="1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ë</a:t>
            </a: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CHAQUIQ ELBADRE Hamza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ESCANDE Maxime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IBEN BRAHIM Yahya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TUTEUR: SOUVESTRE Florent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COORDINATEUR: BODELOT Laurence</a:t>
            </a:r>
            <a:endParaRPr/>
          </a:p>
        </p:txBody>
      </p:sp>
      <p:sp>
        <p:nvSpPr>
          <p:cNvPr id="437" name="Google Shape;437;p22"/>
          <p:cNvSpPr txBox="1"/>
          <p:nvPr/>
        </p:nvSpPr>
        <p:spPr>
          <a:xfrm>
            <a:off x="1449144" y="48684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 collaboration avec le groupe INF 09</a:t>
            </a:r>
            <a:endParaRPr/>
          </a:p>
        </p:txBody>
      </p:sp>
      <p:sp>
        <p:nvSpPr>
          <p:cNvPr id="438" name="Google Shape;438;p22"/>
          <p:cNvSpPr txBox="1"/>
          <p:nvPr>
            <p:ph idx="12" type="sldNum"/>
          </p:nvPr>
        </p:nvSpPr>
        <p:spPr>
          <a:xfrm>
            <a:off x="10458446" y="60917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41" name="Google Shape;941;p40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Capteurs</a:t>
            </a: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943" name="Google Shape;943;p40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944" name="Google Shape;944;p40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48" name="Google Shape;948;p4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0" name="Google Shape;950;p4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1" name="Google Shape;951;p4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4" name="Google Shape;954;p4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5" name="Google Shape;955;p4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56" name="Google Shape;956;p4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7" name="Google Shape;957;p4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8" name="Google Shape;958;p4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59" name="Google Shape;959;p4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62" name="Google Shape;962;p4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64" name="Google Shape;964;p4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66" name="Google Shape;966;p4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67" name="Google Shape;967;p4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70" name="Google Shape;970;p4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4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972" name="Google Shape;972;p40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pic>
        <p:nvPicPr>
          <p:cNvPr id="973" name="Google Shape;973;p40"/>
          <p:cNvPicPr preferRelativeResize="0"/>
          <p:nvPr/>
        </p:nvPicPr>
        <p:blipFill rotWithShape="1">
          <a:blip r:embed="rId3">
            <a:alphaModFix/>
          </a:blip>
          <a:srcRect b="34490" l="27533" r="27623" t="27262"/>
          <a:stretch/>
        </p:blipFill>
        <p:spPr>
          <a:xfrm>
            <a:off x="4653300" y="1737575"/>
            <a:ext cx="7510439" cy="3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40"/>
          <p:cNvSpPr txBox="1"/>
          <p:nvPr/>
        </p:nvSpPr>
        <p:spPr>
          <a:xfrm>
            <a:off x="4551600" y="18250"/>
            <a:ext cx="6348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Deux familles de capteurs: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80" name="Google Shape;980;p41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Capteurs</a:t>
            </a:r>
            <a:endParaRPr/>
          </a:p>
        </p:txBody>
      </p:sp>
      <p:sp>
        <p:nvSpPr>
          <p:cNvPr id="981" name="Google Shape;981;p41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982" name="Google Shape;982;p41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983" name="Google Shape;983;p41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7" name="Google Shape;987;p41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89" name="Google Shape;989;p41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0" name="Google Shape;990;p41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3" name="Google Shape;993;p41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4" name="Google Shape;994;p4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95" name="Google Shape;995;p41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6" name="Google Shape;996;p41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7" name="Google Shape;997;p41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998" name="Google Shape;998;p41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01" name="Google Shape;1001;p41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03" name="Google Shape;1003;p41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05" name="Google Shape;1005;p41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06" name="Google Shape;1006;p41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09" name="Google Shape;1009;p41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4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011" name="Google Shape;1011;p41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sp>
        <p:nvSpPr>
          <p:cNvPr id="1012" name="Google Shape;1012;p41"/>
          <p:cNvSpPr txBox="1"/>
          <p:nvPr/>
        </p:nvSpPr>
        <p:spPr>
          <a:xfrm>
            <a:off x="4551600" y="18250"/>
            <a:ext cx="6348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Choix technique: SHARP GP2Y0A41SK0F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13" name="Google Shape;1013;p41"/>
          <p:cNvPicPr preferRelativeResize="0"/>
          <p:nvPr/>
        </p:nvPicPr>
        <p:blipFill rotWithShape="1">
          <a:blip r:embed="rId3">
            <a:alphaModFix/>
          </a:blip>
          <a:srcRect b="8874" l="17177" r="35487" t="22599"/>
          <a:stretch/>
        </p:blipFill>
        <p:spPr>
          <a:xfrm>
            <a:off x="5128650" y="1295200"/>
            <a:ext cx="5770950" cy="46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9" name="Google Shape;1019;p42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Alimentation</a:t>
            </a:r>
            <a:endParaRPr/>
          </a:p>
        </p:txBody>
      </p:sp>
      <p:sp>
        <p:nvSpPr>
          <p:cNvPr id="1020" name="Google Shape;1020;p42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021" name="Google Shape;1021;p42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1022" name="Google Shape;1022;p42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26" name="Google Shape;1026;p4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28" name="Google Shape;1028;p4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29" name="Google Shape;1029;p4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32" name="Google Shape;1032;p4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33" name="Google Shape;1033;p4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34" name="Google Shape;1034;p4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35" name="Google Shape;1035;p4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36" name="Google Shape;1036;p4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37" name="Google Shape;1037;p4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40" name="Google Shape;1040;p4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42" name="Google Shape;1042;p4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44" name="Google Shape;1044;p4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45" name="Google Shape;1045;p4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48" name="Google Shape;1048;p4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4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050" name="Google Shape;1050;p42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sp>
        <p:nvSpPr>
          <p:cNvPr id="1051" name="Google Shape;1051;p42"/>
          <p:cNvSpPr txBox="1"/>
          <p:nvPr/>
        </p:nvSpPr>
        <p:spPr>
          <a:xfrm>
            <a:off x="4551600" y="947850"/>
            <a:ext cx="6348000" cy="49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bon compromis énergie / poids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résistance à l’usure et le prix de la batterie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estrial"/>
              <a:buChar char="●"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cahier des charges pour la batterie :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fonctionner 30 min sans recharge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La tension de sortie = 12V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courant de décharge suffisant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...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57" name="Google Shape;1057;p43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Alimentation</a:t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059" name="Google Shape;1059;p43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1060" name="Google Shape;1060;p43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64" name="Google Shape;1064;p4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66" name="Google Shape;1066;p4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67" name="Google Shape;1067;p4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70" name="Google Shape;1070;p4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1" name="Google Shape;1071;p4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72" name="Google Shape;1072;p4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73" name="Google Shape;1073;p4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74" name="Google Shape;1074;p4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75" name="Google Shape;1075;p4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78" name="Google Shape;1078;p4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80" name="Google Shape;1080;p4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82" name="Google Shape;1082;p4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83" name="Google Shape;1083;p4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086" name="Google Shape;1086;p4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7" name="Google Shape;1087;p4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088" name="Google Shape;1088;p43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sp>
        <p:nvSpPr>
          <p:cNvPr id="1089" name="Google Shape;1089;p43"/>
          <p:cNvSpPr txBox="1"/>
          <p:nvPr/>
        </p:nvSpPr>
        <p:spPr>
          <a:xfrm>
            <a:off x="4856375" y="947850"/>
            <a:ext cx="7104300" cy="49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</a:rPr>
              <a:t> Puissance totale consommée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2400">
                <a:solidFill>
                  <a:srgbClr val="FFFFFF"/>
                </a:solidFill>
              </a:rPr>
              <a:t>    P</a:t>
            </a:r>
            <a:r>
              <a:rPr lang="fr-FR" sz="1800">
                <a:solidFill>
                  <a:srgbClr val="FFFFFF"/>
                </a:solidFill>
              </a:rPr>
              <a:t>T</a:t>
            </a:r>
            <a:r>
              <a:rPr lang="fr-FR" sz="2400">
                <a:solidFill>
                  <a:srgbClr val="FFFFFF"/>
                </a:solidFill>
              </a:rPr>
              <a:t>   =   2*P</a:t>
            </a:r>
            <a:r>
              <a:rPr lang="fr-FR" sz="1800">
                <a:solidFill>
                  <a:srgbClr val="FFFFFF"/>
                </a:solidFill>
              </a:rPr>
              <a:t>m</a:t>
            </a:r>
            <a:r>
              <a:rPr lang="fr-FR" sz="2400">
                <a:solidFill>
                  <a:srgbClr val="FFFFFF"/>
                </a:solidFill>
              </a:rPr>
              <a:t> + P</a:t>
            </a:r>
            <a:r>
              <a:rPr lang="fr-FR" sz="1800">
                <a:solidFill>
                  <a:srgbClr val="FFFFFF"/>
                </a:solidFill>
              </a:rPr>
              <a:t>a</a:t>
            </a:r>
            <a:r>
              <a:rPr lang="fr-FR" sz="2400">
                <a:solidFill>
                  <a:srgbClr val="FFFFFF"/>
                </a:solidFill>
              </a:rPr>
              <a:t> + P</a:t>
            </a:r>
            <a:r>
              <a:rPr lang="fr-FR" sz="1800">
                <a:solidFill>
                  <a:srgbClr val="FFFFFF"/>
                </a:solidFill>
              </a:rPr>
              <a:t>r   </a:t>
            </a:r>
            <a:r>
              <a:rPr lang="fr-FR" sz="2400">
                <a:solidFill>
                  <a:srgbClr val="FFFFFF"/>
                </a:solidFill>
              </a:rPr>
              <a:t>=   </a:t>
            </a:r>
            <a:r>
              <a:rPr b="1" lang="fr-FR" sz="2400">
                <a:solidFill>
                  <a:srgbClr val="FFFFFF"/>
                </a:solidFill>
              </a:rPr>
              <a:t>38 W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 Moteur             Arduino               Raspberry Pi</a:t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</a:rPr>
              <a:t>Energie (Wh) = tension (V) * capacité (Ah)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</a:rPr>
              <a:t>Energie (Wh) = Puissance / durée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</a:rPr>
              <a:t>Energie = 19 Wh               capacité = 1500 mAh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90" name="Google Shape;1090;p43"/>
          <p:cNvSpPr/>
          <p:nvPr/>
        </p:nvSpPr>
        <p:spPr>
          <a:xfrm>
            <a:off x="7535325" y="5045850"/>
            <a:ext cx="771000" cy="2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43"/>
          <p:cNvCxnSpPr/>
          <p:nvPr/>
        </p:nvCxnSpPr>
        <p:spPr>
          <a:xfrm flipH="1">
            <a:off x="5926600" y="2308275"/>
            <a:ext cx="677400" cy="372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43"/>
          <p:cNvCxnSpPr/>
          <p:nvPr/>
        </p:nvCxnSpPr>
        <p:spPr>
          <a:xfrm flipH="1">
            <a:off x="7422450" y="2308275"/>
            <a:ext cx="14100" cy="451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43"/>
          <p:cNvCxnSpPr/>
          <p:nvPr/>
        </p:nvCxnSpPr>
        <p:spPr>
          <a:xfrm>
            <a:off x="8128000" y="2286000"/>
            <a:ext cx="860700" cy="39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9" name="Google Shape;1099;p44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Alimentation</a:t>
            </a:r>
            <a:endParaRPr/>
          </a:p>
        </p:txBody>
      </p:sp>
      <p:sp>
        <p:nvSpPr>
          <p:cNvPr id="1100" name="Google Shape;1100;p44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01" name="Google Shape;1101;p44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1102" name="Google Shape;1102;p44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06" name="Google Shape;1106;p4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08" name="Google Shape;1108;p4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09" name="Google Shape;1109;p4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12" name="Google Shape;1112;p4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3" name="Google Shape;1113;p4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14" name="Google Shape;1114;p4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15" name="Google Shape;1115;p4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16" name="Google Shape;1116;p4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17" name="Google Shape;1117;p4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20" name="Google Shape;1120;p4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22" name="Google Shape;1122;p4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24" name="Google Shape;1124;p4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25" name="Google Shape;1125;p4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28" name="Google Shape;1128;p4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4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130" name="Google Shape;1130;p44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pic>
        <p:nvPicPr>
          <p:cNvPr id="1131" name="Google Shape;11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88" y="352800"/>
            <a:ext cx="2173100" cy="2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337" y="322725"/>
            <a:ext cx="1887251" cy="2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225" y="3277600"/>
            <a:ext cx="2633825" cy="19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4600" y="3277588"/>
            <a:ext cx="2022725" cy="2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44"/>
          <p:cNvSpPr txBox="1"/>
          <p:nvPr/>
        </p:nvSpPr>
        <p:spPr>
          <a:xfrm>
            <a:off x="9478550" y="2130750"/>
            <a:ext cx="135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Questrial"/>
                <a:ea typeface="Questrial"/>
                <a:cs typeface="Questrial"/>
                <a:sym typeface="Questrial"/>
              </a:rPr>
              <a:t>Li -Ion</a:t>
            </a:r>
            <a:endParaRPr sz="24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6" name="Google Shape;1136;p44"/>
          <p:cNvSpPr txBox="1"/>
          <p:nvPr/>
        </p:nvSpPr>
        <p:spPr>
          <a:xfrm>
            <a:off x="6347500" y="4611500"/>
            <a:ext cx="135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Questrial"/>
                <a:ea typeface="Questrial"/>
                <a:cs typeface="Questrial"/>
                <a:sym typeface="Questrial"/>
              </a:rPr>
              <a:t>Lipo</a:t>
            </a:r>
            <a:endParaRPr sz="24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7" name="Google Shape;1137;p44"/>
          <p:cNvSpPr txBox="1"/>
          <p:nvPr/>
        </p:nvSpPr>
        <p:spPr>
          <a:xfrm>
            <a:off x="9798650" y="4875225"/>
            <a:ext cx="135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fr-FR" sz="2400"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sz="24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8" name="Google Shape;1138;p44"/>
          <p:cNvSpPr txBox="1"/>
          <p:nvPr/>
        </p:nvSpPr>
        <p:spPr>
          <a:xfrm>
            <a:off x="5531600" y="352800"/>
            <a:ext cx="135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highlight>
                  <a:srgbClr val="FFFF00"/>
                </a:highlight>
                <a:latin typeface="Questrial"/>
                <a:ea typeface="Questrial"/>
                <a:cs typeface="Questrial"/>
                <a:sym typeface="Questrial"/>
              </a:rPr>
              <a:t>NiMH</a:t>
            </a:r>
            <a:endParaRPr sz="2400">
              <a:highlight>
                <a:srgbClr val="FFFF00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4" name="Google Shape;1144;p45"/>
          <p:cNvSpPr txBox="1"/>
          <p:nvPr>
            <p:ph type="title"/>
          </p:nvPr>
        </p:nvSpPr>
        <p:spPr>
          <a:xfrm>
            <a:off x="573000" y="1093775"/>
            <a:ext cx="3849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fr-FR"/>
              <a:t> Alimentation</a:t>
            </a:r>
            <a:endParaRPr/>
          </a:p>
        </p:txBody>
      </p:sp>
      <p:sp>
        <p:nvSpPr>
          <p:cNvPr id="1145" name="Google Shape;1145;p45"/>
          <p:cNvSpPr/>
          <p:nvPr/>
        </p:nvSpPr>
        <p:spPr>
          <a:xfrm>
            <a:off x="4625084" y="18238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46" name="Google Shape;1146;p45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1147" name="Google Shape;1147;p45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51" name="Google Shape;1151;p4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53" name="Google Shape;1153;p4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54" name="Google Shape;1154;p4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57" name="Google Shape;1157;p4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8" name="Google Shape;1158;p4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59" name="Google Shape;1159;p4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0" name="Google Shape;1160;p4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1" name="Google Shape;1161;p4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2" name="Google Shape;1162;p4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5" name="Google Shape;1165;p4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7" name="Google Shape;1167;p4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69" name="Google Shape;1169;p4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70" name="Google Shape;1170;p4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1173" name="Google Shape;1173;p4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4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175" name="Google Shape;1175;p45"/>
          <p:cNvSpPr txBox="1"/>
          <p:nvPr>
            <p:ph type="title"/>
          </p:nvPr>
        </p:nvSpPr>
        <p:spPr>
          <a:xfrm>
            <a:off x="670725" y="-111925"/>
            <a:ext cx="5365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4) Dimensionnement</a:t>
            </a:r>
            <a:endParaRPr/>
          </a:p>
        </p:txBody>
      </p:sp>
      <p:pic>
        <p:nvPicPr>
          <p:cNvPr id="1176" name="Google Shape;11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00" y="1464725"/>
            <a:ext cx="6624249" cy="42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5"/>
          <p:cNvSpPr txBox="1"/>
          <p:nvPr/>
        </p:nvSpPr>
        <p:spPr>
          <a:xfrm>
            <a:off x="6406425" y="536375"/>
            <a:ext cx="35736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Choix de la structure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6"/>
          <p:cNvSpPr txBox="1"/>
          <p:nvPr>
            <p:ph idx="1" type="body"/>
          </p:nvPr>
        </p:nvSpPr>
        <p:spPr>
          <a:xfrm>
            <a:off x="814248" y="1468000"/>
            <a:ext cx="9688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Construction de base mobile: système moteur+encodeur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6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184" name="Google Shape;1184;p46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5</a:t>
            </a:r>
            <a:r>
              <a:rPr lang="fr-FR" sz="3200"/>
              <a:t>) État actuel du robot</a:t>
            </a:r>
            <a:endParaRPr/>
          </a:p>
        </p:txBody>
      </p:sp>
      <p:pic>
        <p:nvPicPr>
          <p:cNvPr id="1185" name="Google Shape;11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61413" y="812125"/>
            <a:ext cx="38576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7"/>
          <p:cNvSpPr txBox="1"/>
          <p:nvPr>
            <p:ph type="title"/>
          </p:nvPr>
        </p:nvSpPr>
        <p:spPr>
          <a:xfrm>
            <a:off x="2285988" y="228696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II) Des problèmes inattendus</a:t>
            </a:r>
            <a:endParaRPr/>
          </a:p>
        </p:txBody>
      </p:sp>
      <p:sp>
        <p:nvSpPr>
          <p:cNvPr id="1191" name="Google Shape;1191;p4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97" name="Google Shape;1197;p48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48"/>
          <p:cNvSpPr txBox="1"/>
          <p:nvPr>
            <p:ph idx="1" type="body"/>
          </p:nvPr>
        </p:nvSpPr>
        <p:spPr>
          <a:xfrm>
            <a:off x="662425" y="1256975"/>
            <a:ext cx="94392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Précision nécessaire : 1/1700ème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1er achat : encodeurs 1/5000 P/R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Problème : 100kHz, Arduino surchargé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Solutions envisagées :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Changer Arduino        -&gt; non retenu (cf. suite)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Changer encodeurs  -&gt; 600 P/R (précision 1/2400)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99" name="Google Shape;1199;p48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1200" name="Google Shape;1200;p4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04" name="Google Shape;1204;p4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06" name="Google Shape;1206;p4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07" name="Google Shape;1207;p4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0" name="Google Shape;1210;p4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1" name="Google Shape;1211;p4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12" name="Google Shape;1212;p4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3" name="Google Shape;1213;p4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4" name="Google Shape;1214;p4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5" name="Google Shape;1215;p4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8" name="Google Shape;1218;p4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20" name="Google Shape;1220;p4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22" name="Google Shape;1222;p4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23" name="Google Shape;1223;p4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26" name="Google Shape;1226;p4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4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228" name="Google Shape;1228;p48"/>
          <p:cNvSpPr txBox="1"/>
          <p:nvPr/>
        </p:nvSpPr>
        <p:spPr>
          <a:xfrm>
            <a:off x="1374800" y="391650"/>
            <a:ext cx="422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AutoNum type="arabicParenR"/>
            </a:pPr>
            <a:r>
              <a:rPr b="1"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Encodeurs trop précis</a:t>
            </a:r>
            <a:endParaRPr sz="2400"/>
          </a:p>
        </p:txBody>
      </p:sp>
      <p:pic>
        <p:nvPicPr>
          <p:cNvPr id="1229" name="Google Shape;12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950" y="1203138"/>
            <a:ext cx="57150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35" name="Google Shape;1235;p49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>
            <p:ph idx="1" type="body"/>
          </p:nvPr>
        </p:nvSpPr>
        <p:spPr>
          <a:xfrm>
            <a:off x="662425" y="1256975"/>
            <a:ext cx="94392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Pour ne manquer aucun click des encodeurs, Arduino et Raspberry Pi ont des pins capables de gérer les “interruptions”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Problème : à 100kHz, Arduino est surchargé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Solution envisagée : Utiliser Raspberry Pi, dont la puissance de calcul est bien supérieure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Conclusion : Raspberry n’est pas adaptée, encore moins performant</a:t>
            </a:r>
            <a:endParaRPr/>
          </a:p>
        </p:txBody>
      </p:sp>
      <p:grpSp>
        <p:nvGrpSpPr>
          <p:cNvPr id="1237" name="Google Shape;1237;p49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1238" name="Google Shape;1238;p49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42" name="Google Shape;1242;p49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44" name="Google Shape;1244;p49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45" name="Google Shape;1245;p49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48" name="Google Shape;1248;p49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49" name="Google Shape;1249;p4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50" name="Google Shape;1250;p49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1" name="Google Shape;1251;p49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2" name="Google Shape;1252;p49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3" name="Google Shape;1253;p49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6" name="Google Shape;1256;p49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8" name="Google Shape;1258;p49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60" name="Google Shape;1260;p49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61" name="Google Shape;1261;p49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64" name="Google Shape;1264;p49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49"/>
          <p:cNvSpPr txBox="1"/>
          <p:nvPr>
            <p:ph idx="12" type="sldNum"/>
          </p:nvPr>
        </p:nvSpPr>
        <p:spPr>
          <a:xfrm>
            <a:off x="11206946" y="63270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266" name="Google Shape;1266;p49"/>
          <p:cNvSpPr txBox="1"/>
          <p:nvPr/>
        </p:nvSpPr>
        <p:spPr>
          <a:xfrm>
            <a:off x="1374800" y="391650"/>
            <a:ext cx="422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1"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   Arduino ou Raspberry Pi ?</a:t>
            </a:r>
            <a:endParaRPr b="1"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997C9"/>
            </a:gs>
            <a:gs pos="100000">
              <a:srgbClr val="002355"/>
            </a:gs>
          </a:gsLst>
          <a:lin ang="5040080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/>
          <p:nvPr/>
        </p:nvSpPr>
        <p:spPr>
          <a:xfrm>
            <a:off x="25400" y="-14287"/>
            <a:ext cx="12192000" cy="6858000"/>
          </a:xfrm>
          <a:prstGeom prst="rect">
            <a:avLst/>
          </a:prstGeom>
          <a:gradFill>
            <a:gsLst>
              <a:gs pos="0">
                <a:srgbClr val="2997C9"/>
              </a:gs>
              <a:gs pos="100000">
                <a:srgbClr val="002355"/>
              </a:gs>
            </a:gsLst>
            <a:lin ang="504008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445" name="Google Shape;445;p23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9" name="Google Shape;449;p2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1" name="Google Shape;451;p2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2" name="Google Shape;452;p2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5" name="Google Shape;455;p2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6" name="Google Shape;456;p2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7" name="Google Shape;457;p2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8" name="Google Shape;458;p2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9" name="Google Shape;459;p2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0" name="Google Shape;460;p2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3" name="Google Shape;463;p2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5" name="Google Shape;465;p2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7" name="Google Shape;467;p2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8" name="Google Shape;468;p2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1" name="Google Shape;471;p2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3"/>
          <p:cNvSpPr txBox="1"/>
          <p:nvPr>
            <p:ph type="title"/>
          </p:nvPr>
        </p:nvSpPr>
        <p:spPr>
          <a:xfrm>
            <a:off x="1141413" y="1082673"/>
            <a:ext cx="2869500" cy="4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estrial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SOMMAIRE</a:t>
            </a:r>
            <a:endParaRPr/>
          </a:p>
        </p:txBody>
      </p:sp>
      <p:cxnSp>
        <p:nvCxnSpPr>
          <p:cNvPr id="473" name="Google Shape;473;p23"/>
          <p:cNvCxnSpPr/>
          <p:nvPr/>
        </p:nvCxnSpPr>
        <p:spPr>
          <a:xfrm>
            <a:off x="4654296" y="1454684"/>
            <a:ext cx="0" cy="364920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6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23"/>
          <p:cNvSpPr txBox="1"/>
          <p:nvPr>
            <p:ph idx="1" type="body"/>
          </p:nvPr>
        </p:nvSpPr>
        <p:spPr>
          <a:xfrm>
            <a:off x="5201850" y="327700"/>
            <a:ext cx="5751300" cy="59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I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</a:t>
            </a:r>
            <a:r>
              <a:rPr b="1" lang="fr-FR"/>
              <a:t>Où en sommes-nous ?</a:t>
            </a:r>
            <a:endParaRPr b="1"/>
          </a:p>
          <a:p>
            <a:pPr indent="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-FR"/>
              <a:t>II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 </a:t>
            </a:r>
            <a:r>
              <a:rPr b="1" lang="fr-FR"/>
              <a:t>Des problèmes inattendus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 b="1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-FR"/>
              <a:t>III) Nouveaux objectifs</a:t>
            </a:r>
            <a:endParaRPr b="1"/>
          </a:p>
        </p:txBody>
      </p:sp>
      <p:grpSp>
        <p:nvGrpSpPr>
          <p:cNvPr id="475" name="Google Shape;475;p23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476" name="Google Shape;476;p23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7" name="Google Shape;477;p23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0" name="Google Shape;480;p23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2" name="Google Shape;482;p23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4" name="Google Shape;484;p23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2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72" name="Google Shape;1272;p50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50"/>
          <p:cNvSpPr txBox="1"/>
          <p:nvPr>
            <p:ph idx="1" type="body"/>
          </p:nvPr>
        </p:nvSpPr>
        <p:spPr>
          <a:xfrm>
            <a:off x="662425" y="1256975"/>
            <a:ext cx="94392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Problème : le 1 logique de l’encodeur est une tension non définie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lang="fr-FR"/>
              <a:t>Solution :</a:t>
            </a:r>
            <a:endParaRPr/>
          </a:p>
        </p:txBody>
      </p:sp>
      <p:grpSp>
        <p:nvGrpSpPr>
          <p:cNvPr id="1274" name="Google Shape;1274;p50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1275" name="Google Shape;1275;p50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79" name="Google Shape;1279;p5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81" name="Google Shape;1281;p5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82" name="Google Shape;1282;p5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85" name="Google Shape;1285;p5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6" name="Google Shape;1286;p5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87" name="Google Shape;1287;p5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88" name="Google Shape;1288;p5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89" name="Google Shape;1289;p5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0" name="Google Shape;1290;p5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3" name="Google Shape;1293;p5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5" name="Google Shape;1295;p5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7" name="Google Shape;1297;p5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8" name="Google Shape;1298;p5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01" name="Google Shape;1301;p5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50"/>
          <p:cNvSpPr txBox="1"/>
          <p:nvPr>
            <p:ph idx="12" type="sldNum"/>
          </p:nvPr>
        </p:nvSpPr>
        <p:spPr>
          <a:xfrm>
            <a:off x="11206946" y="63270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1303" name="Google Shape;1303;p50"/>
          <p:cNvSpPr txBox="1"/>
          <p:nvPr/>
        </p:nvSpPr>
        <p:spPr>
          <a:xfrm>
            <a:off x="1374800" y="391650"/>
            <a:ext cx="422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3)    Résistance pull-up</a:t>
            </a:r>
            <a:endParaRPr b="1"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304" name="Google Shape;13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13" y="2376675"/>
            <a:ext cx="11496773" cy="39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1"/>
          <p:cNvSpPr txBox="1"/>
          <p:nvPr>
            <p:ph type="title"/>
          </p:nvPr>
        </p:nvSpPr>
        <p:spPr>
          <a:xfrm>
            <a:off x="2285988" y="228696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III) Nouveaux objectifs</a:t>
            </a:r>
            <a:endParaRPr/>
          </a:p>
        </p:txBody>
      </p:sp>
      <p:sp>
        <p:nvSpPr>
          <p:cNvPr id="1310" name="Google Shape;1310;p5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16" name="Google Shape;1316;p52"/>
          <p:cNvSpPr txBox="1"/>
          <p:nvPr>
            <p:ph idx="1" type="body"/>
          </p:nvPr>
        </p:nvSpPr>
        <p:spPr>
          <a:xfrm>
            <a:off x="1493150" y="1202525"/>
            <a:ext cx="87240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Nous avons accumulé un retard important sur notre emploi du temps prévisionnel.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Plutôt que de bâcler le travail, nous nous recentrons sur notre idée initiale : efficacité du robot et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Priorité à la construction d’une base solide, fiable et modulable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/>
              <a:t>Cela veut sans doute dire que nous ne participerons pas à la coupe cette année.</a:t>
            </a:r>
            <a:endParaRPr b="1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2" name="Google Shape;492;p24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4"/>
          <p:cNvSpPr txBox="1"/>
          <p:nvPr>
            <p:ph type="title"/>
          </p:nvPr>
        </p:nvSpPr>
        <p:spPr>
          <a:xfrm>
            <a:off x="1141413" y="618518"/>
            <a:ext cx="4459286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b="0" i="0" lang="fr-FR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RAPPEL DU PROJET</a:t>
            </a:r>
            <a:endParaRPr/>
          </a:p>
        </p:txBody>
      </p:sp>
      <p:sp>
        <p:nvSpPr>
          <p:cNvPr id="494" name="Google Shape;494;p24"/>
          <p:cNvSpPr txBox="1"/>
          <p:nvPr>
            <p:ph idx="1" type="body"/>
          </p:nvPr>
        </p:nvSpPr>
        <p:spPr>
          <a:xfrm>
            <a:off x="1141412" y="2249487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Coupe de France de robotique :  Mai 2019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Thème 2019 : ATOM FACTORY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Conception et réalisation d'un robot capable de marquer le maximum de points.</a:t>
            </a:r>
            <a:endParaRPr/>
          </a:p>
          <a:p>
            <a:pPr indent="-6985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intérieur, table, gâteau, personne&#10;&#10;Description générée avec un niveau de confiance élevé" id="495" name="Google Shape;4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881947"/>
            <a:ext cx="5456279" cy="3069156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496" name="Google Shape;496;p24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497" name="Google Shape;497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1" name="Google Shape;501;p2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3" name="Google Shape;503;p2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4" name="Google Shape;504;p2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7" name="Google Shape;507;p2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8" name="Google Shape;508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9" name="Google Shape;509;p2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0" name="Google Shape;510;p2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2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2" name="Google Shape;512;p2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5" name="Google Shape;515;p2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2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9" name="Google Shape;519;p2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0" name="Google Shape;520;p2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3" name="Google Shape;523;p2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2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 txBox="1"/>
          <p:nvPr>
            <p:ph type="title"/>
          </p:nvPr>
        </p:nvSpPr>
        <p:spPr>
          <a:xfrm>
            <a:off x="2285988" y="228696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I) Où en sommes-nous ?</a:t>
            </a:r>
            <a:endParaRPr/>
          </a:p>
        </p:txBody>
      </p:sp>
      <p:sp>
        <p:nvSpPr>
          <p:cNvPr id="530" name="Google Shape;530;p2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36" name="Google Shape;536;p26"/>
          <p:cNvSpPr txBox="1"/>
          <p:nvPr>
            <p:ph idx="1" type="body"/>
          </p:nvPr>
        </p:nvSpPr>
        <p:spPr>
          <a:xfrm>
            <a:off x="1141850" y="1812630"/>
            <a:ext cx="776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37" name="Google Shape;537;p26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538" name="Google Shape;538;p26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2" name="Google Shape;542;p26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4" name="Google Shape;544;p26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5" name="Google Shape;545;p26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8" name="Google Shape;548;p26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9" name="Google Shape;549;p2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50" name="Google Shape;550;p26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1" name="Google Shape;551;p26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2" name="Google Shape;552;p26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3" name="Google Shape;553;p26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6" name="Google Shape;556;p26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8" name="Google Shape;558;p26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0" name="Google Shape;560;p26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1" name="Google Shape;561;p26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4" name="Google Shape;564;p26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26"/>
          <p:cNvSpPr txBox="1"/>
          <p:nvPr/>
        </p:nvSpPr>
        <p:spPr>
          <a:xfrm>
            <a:off x="1141862" y="1542615"/>
            <a:ext cx="71445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667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Objectif du groupe : réalisation d'un robot transmissible aux générations futures :</a:t>
            </a:r>
            <a:endParaRPr sz="2400"/>
          </a:p>
          <a:p>
            <a:pPr indent="-2667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Base mobile fiable</a:t>
            </a:r>
            <a:endParaRPr sz="2400"/>
          </a:p>
          <a:p>
            <a:pPr indent="-2667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Actionneurs modulables</a:t>
            </a:r>
            <a:endParaRPr sz="2400"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6" name="Google Shape;566;p26"/>
          <p:cNvSpPr txBox="1"/>
          <p:nvPr/>
        </p:nvSpPr>
        <p:spPr>
          <a:xfrm>
            <a:off x="1220800" y="4464400"/>
            <a:ext cx="53913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Char char="•"/>
            </a:pPr>
            <a:r>
              <a:rPr lang="fr-FR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Suivi d’une démarche industrielle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7" name="Google Shape;567;p2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568" name="Google Shape;568;p26"/>
          <p:cNvSpPr txBox="1"/>
          <p:nvPr/>
        </p:nvSpPr>
        <p:spPr>
          <a:xfrm>
            <a:off x="1342850" y="695425"/>
            <a:ext cx="422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AutoNum type="arabicParenR"/>
            </a:pPr>
            <a:r>
              <a:rPr b="1" lang="fr-FR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Objectifs initiaux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/>
          <p:nvPr>
            <p:ph idx="1" type="body"/>
          </p:nvPr>
        </p:nvSpPr>
        <p:spPr>
          <a:xfrm>
            <a:off x="814254" y="1468012"/>
            <a:ext cx="6012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-Sponsorisation par Exotec Solutions </a:t>
            </a:r>
            <a:br>
              <a:rPr lang="fr-FR"/>
            </a:br>
            <a:r>
              <a:rPr lang="fr-FR"/>
              <a:t>			( 5000 euros)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-Travail en coordination avec le groupe info qui s’occupe de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  </a:t>
            </a:r>
            <a:r>
              <a:rPr lang="fr-FR"/>
              <a:t>- L’asservissement des moteurs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  - Calcul et optimisation de trajectoires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  - Repérage vidéo</a:t>
            </a:r>
            <a:endParaRPr/>
          </a:p>
        </p:txBody>
      </p:sp>
      <p:sp>
        <p:nvSpPr>
          <p:cNvPr id="574" name="Google Shape;574;p27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575" name="Google Shape;575;p27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2) Le cadre</a:t>
            </a:r>
            <a:endParaRPr/>
          </a:p>
        </p:txBody>
      </p:sp>
      <p:pic>
        <p:nvPicPr>
          <p:cNvPr id="576" name="Google Shape;5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150" y="1138275"/>
            <a:ext cx="5162023" cy="38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7"/>
          <p:cNvSpPr txBox="1"/>
          <p:nvPr/>
        </p:nvSpPr>
        <p:spPr>
          <a:xfrm>
            <a:off x="7657663" y="5154788"/>
            <a:ext cx="3501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Visite Exotec le 23 janvier 2019</a:t>
            </a: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8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583" name="Google Shape;583;p28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3</a:t>
            </a:r>
            <a:r>
              <a:rPr lang="fr-FR" sz="3200"/>
              <a:t>) Le Design Control</a:t>
            </a:r>
            <a:endParaRPr/>
          </a:p>
        </p:txBody>
      </p:sp>
      <p:sp>
        <p:nvSpPr>
          <p:cNvPr id="584" name="Google Shape;584;p28"/>
          <p:cNvSpPr txBox="1"/>
          <p:nvPr/>
        </p:nvSpPr>
        <p:spPr>
          <a:xfrm>
            <a:off x="1145400" y="1787700"/>
            <a:ext cx="9901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éthodologie formelle pour le développement d’un produit :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5" name="Google Shape;585;p28"/>
          <p:cNvSpPr txBox="1"/>
          <p:nvPr>
            <p:ph idx="1" type="body"/>
          </p:nvPr>
        </p:nvSpPr>
        <p:spPr>
          <a:xfrm>
            <a:off x="894179" y="1308137"/>
            <a:ext cx="6012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-</a:t>
            </a:r>
            <a:endParaRPr/>
          </a:p>
        </p:txBody>
      </p:sp>
      <p:grpSp>
        <p:nvGrpSpPr>
          <p:cNvPr id="586" name="Google Shape;586;p28"/>
          <p:cNvGrpSpPr/>
          <p:nvPr/>
        </p:nvGrpSpPr>
        <p:grpSpPr>
          <a:xfrm>
            <a:off x="1985254" y="3884733"/>
            <a:ext cx="8291149" cy="1525197"/>
            <a:chOff x="2195" y="1310823"/>
            <a:chExt cx="7490423" cy="1142042"/>
          </a:xfrm>
        </p:grpSpPr>
        <p:sp>
          <p:nvSpPr>
            <p:cNvPr id="587" name="Google Shape;587;p28"/>
            <p:cNvSpPr/>
            <p:nvPr/>
          </p:nvSpPr>
          <p:spPr>
            <a:xfrm>
              <a:off x="2195" y="1310823"/>
              <a:ext cx="2675100" cy="1070100"/>
            </a:xfrm>
            <a:prstGeom prst="chevron">
              <a:avLst>
                <a:gd fmla="val 50000" name="adj"/>
              </a:avLst>
            </a:prstGeom>
            <a:solidFill>
              <a:srgbClr val="66666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409857" y="1310823"/>
              <a:ext cx="2675100" cy="1070100"/>
            </a:xfrm>
            <a:prstGeom prst="chevron">
              <a:avLst>
                <a:gd fmla="val 50000" name="adj"/>
              </a:avLst>
            </a:prstGeom>
            <a:solidFill>
              <a:srgbClr val="66666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817518" y="1310823"/>
              <a:ext cx="2675100" cy="1070100"/>
            </a:xfrm>
            <a:prstGeom prst="chevron">
              <a:avLst>
                <a:gd fmla="val 50000" name="adj"/>
              </a:avLst>
            </a:prstGeom>
            <a:solidFill>
              <a:srgbClr val="66666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 txBox="1"/>
            <p:nvPr/>
          </p:nvSpPr>
          <p:spPr>
            <a:xfrm>
              <a:off x="5352509" y="1382759"/>
              <a:ext cx="16050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Test systématique (TP + TR)</a:t>
              </a:r>
              <a:endParaRPr/>
            </a:p>
          </p:txBody>
        </p:sp>
        <p:sp>
          <p:nvSpPr>
            <p:cNvPr id="591" name="Google Shape;591;p28"/>
            <p:cNvSpPr txBox="1"/>
            <p:nvPr/>
          </p:nvSpPr>
          <p:spPr>
            <a:xfrm>
              <a:off x="2944904" y="1382759"/>
              <a:ext cx="16050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Solution</a:t>
              </a:r>
              <a:r>
                <a:rPr b="0" i="0" lang="fr-FR" sz="21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 technique (TDR)</a:t>
              </a:r>
              <a:endParaRPr/>
            </a:p>
          </p:txBody>
        </p:sp>
        <p:sp>
          <p:nvSpPr>
            <p:cNvPr id="592" name="Google Shape;592;p28"/>
            <p:cNvSpPr txBox="1"/>
            <p:nvPr/>
          </p:nvSpPr>
          <p:spPr>
            <a:xfrm>
              <a:off x="537321" y="1382765"/>
              <a:ext cx="16050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lang="fr-FR" sz="2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Expression du besoin (SRS)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9"/>
          <p:cNvSpPr txBox="1"/>
          <p:nvPr>
            <p:ph idx="12" type="sldNum"/>
          </p:nvPr>
        </p:nvSpPr>
        <p:spPr>
          <a:xfrm>
            <a:off x="10276396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800"/>
              <a:t>‹#›</a:t>
            </a:fld>
            <a:endParaRPr sz="1800"/>
          </a:p>
        </p:txBody>
      </p:sp>
      <p:sp>
        <p:nvSpPr>
          <p:cNvPr id="598" name="Google Shape;598;p29"/>
          <p:cNvSpPr txBox="1"/>
          <p:nvPr>
            <p:ph type="title"/>
          </p:nvPr>
        </p:nvSpPr>
        <p:spPr>
          <a:xfrm>
            <a:off x="1421325" y="175850"/>
            <a:ext cx="5916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fr-FR" sz="3200"/>
              <a:t>3) Le design control</a:t>
            </a:r>
            <a:endParaRPr/>
          </a:p>
        </p:txBody>
      </p:sp>
      <p:sp>
        <p:nvSpPr>
          <p:cNvPr id="599" name="Google Shape;599;p29"/>
          <p:cNvSpPr txBox="1"/>
          <p:nvPr/>
        </p:nvSpPr>
        <p:spPr>
          <a:xfrm>
            <a:off x="1146200" y="1531925"/>
            <a:ext cx="99012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SRS (system requirement specification)</a:t>
            </a:r>
            <a:endParaRPr b="1" i="1"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Ce que le système doit faire ?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00" name="Google Shape;600;p29"/>
          <p:cNvPicPr preferRelativeResize="0"/>
          <p:nvPr/>
        </p:nvPicPr>
        <p:blipFill rotWithShape="1">
          <a:blip r:embed="rId4">
            <a:alphaModFix/>
          </a:blip>
          <a:srcRect b="19890" l="19757" r="28153" t="32797"/>
          <a:stretch/>
        </p:blipFill>
        <p:spPr>
          <a:xfrm>
            <a:off x="2044725" y="2653700"/>
            <a:ext cx="7289399" cy="37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